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57" r:id="rId4"/>
    <p:sldId id="258" r:id="rId5"/>
  </p:sldIdLst>
  <p:sldSz cx="9144000" cy="6858000" type="screen4x3"/>
  <p:notesSz cx="6797675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43DBB-CA88-4EEF-9ABC-7C5D9CAC8F2D}" type="datetimeFigureOut">
              <a:rPr lang="de-DE" smtClean="0"/>
              <a:pPr/>
              <a:t>27.07.2020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04315-1845-4B38-8CD5-576D47EE996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43DBB-CA88-4EEF-9ABC-7C5D9CAC8F2D}" type="datetimeFigureOut">
              <a:rPr lang="de-DE" smtClean="0"/>
              <a:pPr/>
              <a:t>27.07.2020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04315-1845-4B38-8CD5-576D47EE996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43DBB-CA88-4EEF-9ABC-7C5D9CAC8F2D}" type="datetimeFigureOut">
              <a:rPr lang="de-DE" smtClean="0"/>
              <a:pPr/>
              <a:t>27.07.2020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04315-1845-4B38-8CD5-576D47EE996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43DBB-CA88-4EEF-9ABC-7C5D9CAC8F2D}" type="datetimeFigureOut">
              <a:rPr lang="de-DE" smtClean="0"/>
              <a:pPr/>
              <a:t>27.07.2020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04315-1845-4B38-8CD5-576D47EE996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43DBB-CA88-4EEF-9ABC-7C5D9CAC8F2D}" type="datetimeFigureOut">
              <a:rPr lang="de-DE" smtClean="0"/>
              <a:pPr/>
              <a:t>27.07.2020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04315-1845-4B38-8CD5-576D47EE996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43DBB-CA88-4EEF-9ABC-7C5D9CAC8F2D}" type="datetimeFigureOut">
              <a:rPr lang="de-DE" smtClean="0"/>
              <a:pPr/>
              <a:t>27.07.2020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04315-1845-4B38-8CD5-576D47EE996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43DBB-CA88-4EEF-9ABC-7C5D9CAC8F2D}" type="datetimeFigureOut">
              <a:rPr lang="de-DE" smtClean="0"/>
              <a:pPr/>
              <a:t>27.07.2020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04315-1845-4B38-8CD5-576D47EE996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43DBB-CA88-4EEF-9ABC-7C5D9CAC8F2D}" type="datetimeFigureOut">
              <a:rPr lang="de-DE" smtClean="0"/>
              <a:pPr/>
              <a:t>27.07.2020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04315-1845-4B38-8CD5-576D47EE996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43DBB-CA88-4EEF-9ABC-7C5D9CAC8F2D}" type="datetimeFigureOut">
              <a:rPr lang="de-DE" smtClean="0"/>
              <a:pPr/>
              <a:t>27.07.2020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04315-1845-4B38-8CD5-576D47EE996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43DBB-CA88-4EEF-9ABC-7C5D9CAC8F2D}" type="datetimeFigureOut">
              <a:rPr lang="de-DE" smtClean="0"/>
              <a:pPr/>
              <a:t>27.07.2020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04315-1845-4B38-8CD5-576D47EE996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43DBB-CA88-4EEF-9ABC-7C5D9CAC8F2D}" type="datetimeFigureOut">
              <a:rPr lang="de-DE" smtClean="0"/>
              <a:pPr/>
              <a:t>27.07.2020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04315-1845-4B38-8CD5-576D47EE996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F43DBB-CA88-4EEF-9ABC-7C5D9CAC8F2D}" type="datetimeFigureOut">
              <a:rPr lang="de-DE" smtClean="0"/>
              <a:pPr/>
              <a:t>27.07.2020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004315-1845-4B38-8CD5-576D47EE996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2820907" y="476672"/>
            <a:ext cx="35620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dirty="0"/>
              <a:t>Straßenübersicht Ortschaft </a:t>
            </a:r>
            <a:r>
              <a:rPr lang="de-DE" dirty="0" err="1"/>
              <a:t>Wieskau</a:t>
            </a:r>
            <a:endParaRPr lang="de-DE" dirty="0"/>
          </a:p>
          <a:p>
            <a:pPr algn="ctr"/>
            <a:r>
              <a:rPr lang="de-DE" dirty="0"/>
              <a:t> Ortsteil </a:t>
            </a:r>
            <a:r>
              <a:rPr lang="de-DE" dirty="0" err="1"/>
              <a:t>Wieskau</a:t>
            </a:r>
            <a:endParaRPr lang="de-DE" dirty="0"/>
          </a:p>
        </p:txBody>
      </p:sp>
      <p:sp>
        <p:nvSpPr>
          <p:cNvPr id="6" name="Textfeld 5"/>
          <p:cNvSpPr txBox="1"/>
          <p:nvPr/>
        </p:nvSpPr>
        <p:spPr>
          <a:xfrm>
            <a:off x="1187624" y="1700809"/>
            <a:ext cx="482453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lain"/>
            </a:pPr>
            <a:r>
              <a:rPr lang="de-DE" dirty="0"/>
              <a:t>Am Anger</a:t>
            </a:r>
          </a:p>
          <a:p>
            <a:pPr marL="342900" indent="-342900">
              <a:buAutoNum type="arabicPlain" startAt="2"/>
            </a:pPr>
            <a:r>
              <a:rPr lang="de-DE" dirty="0"/>
              <a:t>Am Teich</a:t>
            </a:r>
          </a:p>
          <a:p>
            <a:pPr marL="342900" indent="-342900">
              <a:buAutoNum type="arabicPlain" startAt="3"/>
            </a:pPr>
            <a:r>
              <a:rPr lang="de-DE" dirty="0"/>
              <a:t>An der Gemeinde</a:t>
            </a:r>
          </a:p>
          <a:p>
            <a:pPr marL="342900" indent="-342900">
              <a:buAutoNum type="arabicPlain" startAt="4"/>
            </a:pPr>
            <a:r>
              <a:rPr lang="de-DE" dirty="0"/>
              <a:t>Birkenweg</a:t>
            </a:r>
          </a:p>
          <a:p>
            <a:pPr marL="342900" indent="-342900">
              <a:buAutoNum type="arabicPlain" startAt="5"/>
            </a:pPr>
            <a:r>
              <a:rPr lang="de-DE" dirty="0" err="1"/>
              <a:t>Cattauer</a:t>
            </a:r>
            <a:r>
              <a:rPr lang="de-DE" dirty="0"/>
              <a:t> Straße Bereich K 2072</a:t>
            </a:r>
          </a:p>
          <a:p>
            <a:pPr marL="342900" indent="-342900">
              <a:buAutoNum type="arabicPlain" startAt="6"/>
            </a:pPr>
            <a:r>
              <a:rPr lang="de-DE" dirty="0"/>
              <a:t>Der Dritte Weg</a:t>
            </a:r>
          </a:p>
          <a:p>
            <a:pPr marL="342900" indent="-342900">
              <a:buAutoNum type="arabicPlain" startAt="7"/>
            </a:pPr>
            <a:r>
              <a:rPr lang="de-DE" dirty="0"/>
              <a:t>Gartenweg</a:t>
            </a:r>
          </a:p>
          <a:p>
            <a:pPr marL="342900" indent="-342900">
              <a:buAutoNum type="arabicPlain" startAt="7"/>
            </a:pPr>
            <a:r>
              <a:rPr lang="de-DE" dirty="0"/>
              <a:t>Hallesche Straße Bereich L 145</a:t>
            </a:r>
          </a:p>
          <a:p>
            <a:pPr marL="342900" indent="-342900">
              <a:buAutoNum type="arabicPlain" startAt="7"/>
            </a:pPr>
            <a:r>
              <a:rPr lang="de-DE" dirty="0" err="1"/>
              <a:t>Hohnsdorfer</a:t>
            </a:r>
            <a:r>
              <a:rPr lang="de-DE" dirty="0"/>
              <a:t> Straße Bereich K 2072</a:t>
            </a:r>
          </a:p>
          <a:p>
            <a:pPr marL="342900" indent="-342900">
              <a:buAutoNum type="arabicPlain" startAt="7"/>
            </a:pPr>
            <a:r>
              <a:rPr lang="de-DE" dirty="0"/>
              <a:t>Kleine Gasse</a:t>
            </a:r>
          </a:p>
          <a:p>
            <a:pPr marL="342900" indent="-342900">
              <a:buAutoNum type="arabicPlain" startAt="7"/>
            </a:pPr>
            <a:r>
              <a:rPr lang="de-DE" dirty="0"/>
              <a:t>Mühlenweg</a:t>
            </a:r>
          </a:p>
          <a:p>
            <a:pPr marL="342900" indent="-342900">
              <a:buAutoNum type="arabicPlain" startAt="7"/>
            </a:pPr>
            <a:r>
              <a:rPr lang="de-DE" dirty="0"/>
              <a:t>Mittelstraße</a:t>
            </a:r>
          </a:p>
          <a:p>
            <a:pPr marL="342900" indent="-342900">
              <a:buAutoNum type="arabicPlain" startAt="7"/>
            </a:pPr>
            <a:r>
              <a:rPr lang="de-DE" dirty="0" err="1"/>
              <a:t>Piethener</a:t>
            </a:r>
            <a:r>
              <a:rPr lang="de-DE" dirty="0"/>
              <a:t> Straße Bereich L 145</a:t>
            </a:r>
          </a:p>
          <a:p>
            <a:pPr marL="342900" indent="-342900">
              <a:buAutoNum type="arabicPlain" startAt="7"/>
            </a:pPr>
            <a:r>
              <a:rPr lang="de-DE" dirty="0"/>
              <a:t>Weg zur L 145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Gerade Verbindung 5"/>
          <p:cNvCxnSpPr/>
          <p:nvPr/>
        </p:nvCxnSpPr>
        <p:spPr>
          <a:xfrm>
            <a:off x="4857688" y="6090466"/>
            <a:ext cx="504056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feld 6"/>
          <p:cNvSpPr txBox="1"/>
          <p:nvPr/>
        </p:nvSpPr>
        <p:spPr>
          <a:xfrm>
            <a:off x="5361744" y="5961570"/>
            <a:ext cx="25039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/>
              <a:t>1</a:t>
            </a:r>
          </a:p>
        </p:txBody>
      </p:sp>
      <p:cxnSp>
        <p:nvCxnSpPr>
          <p:cNvPr id="8" name="Gerade Verbindung 7"/>
          <p:cNvCxnSpPr/>
          <p:nvPr/>
        </p:nvCxnSpPr>
        <p:spPr>
          <a:xfrm>
            <a:off x="4856672" y="6228270"/>
            <a:ext cx="504056" cy="0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feld 8"/>
          <p:cNvSpPr txBox="1"/>
          <p:nvPr/>
        </p:nvSpPr>
        <p:spPr>
          <a:xfrm>
            <a:off x="5360208" y="6113970"/>
            <a:ext cx="152958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/>
              <a:t>2 </a:t>
            </a:r>
            <a:r>
              <a:rPr lang="de-DE" sz="800" dirty="0"/>
              <a:t>(siehe auch andere Übersicht)</a:t>
            </a:r>
            <a:endParaRPr lang="de-DE" sz="1000" dirty="0"/>
          </a:p>
          <a:p>
            <a:endParaRPr lang="de-DE" sz="1000" dirty="0"/>
          </a:p>
        </p:txBody>
      </p:sp>
      <p:cxnSp>
        <p:nvCxnSpPr>
          <p:cNvPr id="10" name="Gerade Verbindung 9"/>
          <p:cNvCxnSpPr/>
          <p:nvPr/>
        </p:nvCxnSpPr>
        <p:spPr>
          <a:xfrm>
            <a:off x="4856672" y="6378498"/>
            <a:ext cx="504056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feld 10"/>
          <p:cNvSpPr txBox="1"/>
          <p:nvPr/>
        </p:nvSpPr>
        <p:spPr>
          <a:xfrm>
            <a:off x="5360728" y="6254954"/>
            <a:ext cx="2503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/>
              <a:t>3</a:t>
            </a:r>
          </a:p>
          <a:p>
            <a:endParaRPr lang="de-DE" sz="1000" dirty="0"/>
          </a:p>
        </p:txBody>
      </p:sp>
      <p:cxnSp>
        <p:nvCxnSpPr>
          <p:cNvPr id="12" name="Gerade Verbindung 11"/>
          <p:cNvCxnSpPr/>
          <p:nvPr/>
        </p:nvCxnSpPr>
        <p:spPr>
          <a:xfrm>
            <a:off x="5607691" y="6091301"/>
            <a:ext cx="504056" cy="0"/>
          </a:xfrm>
          <a:prstGeom prst="line">
            <a:avLst/>
          </a:prstGeom>
          <a:ln w="28575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feld 12"/>
          <p:cNvSpPr txBox="1"/>
          <p:nvPr/>
        </p:nvSpPr>
        <p:spPr>
          <a:xfrm>
            <a:off x="6094376" y="5964280"/>
            <a:ext cx="25039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/>
              <a:t>4</a:t>
            </a:r>
          </a:p>
        </p:txBody>
      </p:sp>
      <p:cxnSp>
        <p:nvCxnSpPr>
          <p:cNvPr id="14" name="Gerade Verbindung 13"/>
          <p:cNvCxnSpPr/>
          <p:nvPr/>
        </p:nvCxnSpPr>
        <p:spPr>
          <a:xfrm>
            <a:off x="5628147" y="6373377"/>
            <a:ext cx="504056" cy="0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feld 14"/>
          <p:cNvSpPr txBox="1"/>
          <p:nvPr/>
        </p:nvSpPr>
        <p:spPr>
          <a:xfrm>
            <a:off x="6094376" y="6255270"/>
            <a:ext cx="25039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/>
              <a:t>5</a:t>
            </a:r>
          </a:p>
        </p:txBody>
      </p:sp>
      <p:sp>
        <p:nvSpPr>
          <p:cNvPr id="18" name="Minus 17"/>
          <p:cNvSpPr/>
          <p:nvPr/>
        </p:nvSpPr>
        <p:spPr>
          <a:xfrm>
            <a:off x="3164239" y="6039741"/>
            <a:ext cx="126475" cy="163324"/>
          </a:xfrm>
          <a:prstGeom prst="mathMinus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            </a:t>
            </a:r>
          </a:p>
        </p:txBody>
      </p:sp>
      <p:sp>
        <p:nvSpPr>
          <p:cNvPr id="19" name="Textfeld 18"/>
          <p:cNvSpPr txBox="1"/>
          <p:nvPr/>
        </p:nvSpPr>
        <p:spPr>
          <a:xfrm>
            <a:off x="3275398" y="5993133"/>
            <a:ext cx="11496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/>
              <a:t>Bushaltestellen</a:t>
            </a:r>
          </a:p>
          <a:p>
            <a:r>
              <a:rPr lang="de-DE" sz="1000" dirty="0"/>
              <a:t>(LBW bzw. massiv)</a:t>
            </a:r>
          </a:p>
        </p:txBody>
      </p:sp>
      <p:sp>
        <p:nvSpPr>
          <p:cNvPr id="20" name="Flussdiagramm: Zusammenführung 19"/>
          <p:cNvSpPr/>
          <p:nvPr/>
        </p:nvSpPr>
        <p:spPr>
          <a:xfrm>
            <a:off x="3946502" y="2651036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cxnSp>
        <p:nvCxnSpPr>
          <p:cNvPr id="21" name="Gerade Verbindung 20"/>
          <p:cNvCxnSpPr/>
          <p:nvPr/>
        </p:nvCxnSpPr>
        <p:spPr>
          <a:xfrm flipV="1">
            <a:off x="4647539" y="2528206"/>
            <a:ext cx="504056" cy="7200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Gerade Verbindung 22"/>
          <p:cNvCxnSpPr/>
          <p:nvPr/>
        </p:nvCxnSpPr>
        <p:spPr>
          <a:xfrm flipV="1">
            <a:off x="3741071" y="2598071"/>
            <a:ext cx="918000" cy="21602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Gerade Verbindung 25"/>
          <p:cNvCxnSpPr/>
          <p:nvPr/>
        </p:nvCxnSpPr>
        <p:spPr>
          <a:xfrm flipV="1">
            <a:off x="4150545" y="2605133"/>
            <a:ext cx="504056" cy="6732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Gerade Verbindung 29"/>
          <p:cNvCxnSpPr/>
          <p:nvPr/>
        </p:nvCxnSpPr>
        <p:spPr>
          <a:xfrm flipH="1" flipV="1">
            <a:off x="4027715" y="2737168"/>
            <a:ext cx="216023" cy="43204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Gerade Verbindung 32"/>
          <p:cNvCxnSpPr/>
          <p:nvPr/>
        </p:nvCxnSpPr>
        <p:spPr>
          <a:xfrm flipH="1" flipV="1">
            <a:off x="4417392" y="2912963"/>
            <a:ext cx="36000" cy="3960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Gerade Verbindung 35"/>
          <p:cNvCxnSpPr/>
          <p:nvPr/>
        </p:nvCxnSpPr>
        <p:spPr>
          <a:xfrm flipH="1" flipV="1">
            <a:off x="4452701" y="3234162"/>
            <a:ext cx="144016" cy="72007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Flussdiagramm: Zusammenführung 38"/>
          <p:cNvSpPr/>
          <p:nvPr/>
        </p:nvSpPr>
        <p:spPr>
          <a:xfrm>
            <a:off x="4582593" y="2471710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40" name="Flussdiagramm: Zusammenführung 39"/>
          <p:cNvSpPr/>
          <p:nvPr/>
        </p:nvSpPr>
        <p:spPr>
          <a:xfrm>
            <a:off x="4366569" y="2772478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41" name="Flussdiagramm: Zusammenführung 40"/>
          <p:cNvSpPr/>
          <p:nvPr/>
        </p:nvSpPr>
        <p:spPr>
          <a:xfrm>
            <a:off x="4211960" y="3011076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cxnSp>
        <p:nvCxnSpPr>
          <p:cNvPr id="42" name="Gerade Verbindung 41"/>
          <p:cNvCxnSpPr/>
          <p:nvPr/>
        </p:nvCxnSpPr>
        <p:spPr>
          <a:xfrm>
            <a:off x="7596983" y="2626340"/>
            <a:ext cx="1368152" cy="0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Flussdiagramm: Zusammenführung 42"/>
          <p:cNvSpPr/>
          <p:nvPr/>
        </p:nvSpPr>
        <p:spPr>
          <a:xfrm>
            <a:off x="7937875" y="2471752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cxnSp>
        <p:nvCxnSpPr>
          <p:cNvPr id="45" name="Gerade Verbindung 44"/>
          <p:cNvCxnSpPr/>
          <p:nvPr/>
        </p:nvCxnSpPr>
        <p:spPr>
          <a:xfrm flipV="1">
            <a:off x="7596336" y="2543762"/>
            <a:ext cx="109657" cy="93150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Gerade Verbindung 49"/>
          <p:cNvCxnSpPr/>
          <p:nvPr/>
        </p:nvCxnSpPr>
        <p:spPr>
          <a:xfrm flipV="1">
            <a:off x="7700707" y="2407673"/>
            <a:ext cx="0" cy="144016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Gerade Verbindung 52"/>
          <p:cNvCxnSpPr/>
          <p:nvPr/>
        </p:nvCxnSpPr>
        <p:spPr>
          <a:xfrm>
            <a:off x="7655129" y="2348879"/>
            <a:ext cx="48221" cy="72009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Gerade Verbindung 54"/>
          <p:cNvCxnSpPr/>
          <p:nvPr/>
        </p:nvCxnSpPr>
        <p:spPr>
          <a:xfrm>
            <a:off x="7484683" y="2351523"/>
            <a:ext cx="187406" cy="8384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Gerade Verbindung 57"/>
          <p:cNvCxnSpPr/>
          <p:nvPr/>
        </p:nvCxnSpPr>
        <p:spPr>
          <a:xfrm flipH="1">
            <a:off x="7690135" y="2361448"/>
            <a:ext cx="45123" cy="35006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Gerade Verbindung 33"/>
          <p:cNvCxnSpPr/>
          <p:nvPr/>
        </p:nvCxnSpPr>
        <p:spPr>
          <a:xfrm flipV="1">
            <a:off x="3472832" y="2815117"/>
            <a:ext cx="270000" cy="18421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Gerade Verbindung 48"/>
          <p:cNvCxnSpPr/>
          <p:nvPr/>
        </p:nvCxnSpPr>
        <p:spPr>
          <a:xfrm flipH="1" flipV="1">
            <a:off x="3470451" y="2987428"/>
            <a:ext cx="28696" cy="3060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Gerade Verbindung 51"/>
          <p:cNvCxnSpPr/>
          <p:nvPr/>
        </p:nvCxnSpPr>
        <p:spPr>
          <a:xfrm flipV="1">
            <a:off x="3156227" y="3004673"/>
            <a:ext cx="306000" cy="13867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Flussdiagramm: Zusammenführung 56"/>
          <p:cNvSpPr/>
          <p:nvPr/>
        </p:nvSpPr>
        <p:spPr>
          <a:xfrm>
            <a:off x="3585317" y="2752356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59" name="Flussdiagramm: Zusammenführung 58"/>
          <p:cNvSpPr/>
          <p:nvPr/>
        </p:nvSpPr>
        <p:spPr>
          <a:xfrm>
            <a:off x="3340721" y="2907137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cxnSp>
        <p:nvCxnSpPr>
          <p:cNvPr id="60" name="Gerade Verbindung 59"/>
          <p:cNvCxnSpPr/>
          <p:nvPr/>
        </p:nvCxnSpPr>
        <p:spPr>
          <a:xfrm flipV="1">
            <a:off x="5152826" y="2353642"/>
            <a:ext cx="1500263" cy="175548"/>
          </a:xfrm>
          <a:prstGeom prst="line">
            <a:avLst/>
          </a:prstGeom>
          <a:ln w="28575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Gerade Verbindung 63"/>
          <p:cNvCxnSpPr/>
          <p:nvPr/>
        </p:nvCxnSpPr>
        <p:spPr>
          <a:xfrm>
            <a:off x="6653089" y="2353642"/>
            <a:ext cx="831600" cy="0"/>
          </a:xfrm>
          <a:prstGeom prst="line">
            <a:avLst/>
          </a:prstGeom>
          <a:ln w="28575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Flussdiagramm: Zusammenführung 67"/>
          <p:cNvSpPr/>
          <p:nvPr/>
        </p:nvSpPr>
        <p:spPr>
          <a:xfrm>
            <a:off x="5399803" y="2545856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69" name="Flussdiagramm: Zusammenführung 68"/>
          <p:cNvSpPr/>
          <p:nvPr/>
        </p:nvSpPr>
        <p:spPr>
          <a:xfrm>
            <a:off x="5900900" y="2502420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70" name="Flussdiagramm: Zusammenführung 69"/>
          <p:cNvSpPr/>
          <p:nvPr/>
        </p:nvSpPr>
        <p:spPr>
          <a:xfrm>
            <a:off x="6331145" y="2464324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71" name="Flussdiagramm: Zusammenführung 70"/>
          <p:cNvSpPr/>
          <p:nvPr/>
        </p:nvSpPr>
        <p:spPr>
          <a:xfrm>
            <a:off x="6863195" y="2437555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72" name="Flussdiagramm: Zusammenführung 71"/>
          <p:cNvSpPr/>
          <p:nvPr/>
        </p:nvSpPr>
        <p:spPr>
          <a:xfrm>
            <a:off x="7332692" y="2423847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cxnSp>
        <p:nvCxnSpPr>
          <p:cNvPr id="73" name="Gerade Verbindung 72"/>
          <p:cNvCxnSpPr/>
          <p:nvPr/>
        </p:nvCxnSpPr>
        <p:spPr>
          <a:xfrm flipV="1">
            <a:off x="7730828" y="2269729"/>
            <a:ext cx="72000" cy="93600"/>
          </a:xfrm>
          <a:prstGeom prst="line">
            <a:avLst/>
          </a:prstGeom>
          <a:ln w="28575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Gerade Verbindung 74"/>
          <p:cNvCxnSpPr/>
          <p:nvPr/>
        </p:nvCxnSpPr>
        <p:spPr>
          <a:xfrm flipV="1">
            <a:off x="7800455" y="1700808"/>
            <a:ext cx="155921" cy="571101"/>
          </a:xfrm>
          <a:prstGeom prst="line">
            <a:avLst/>
          </a:prstGeom>
          <a:ln w="28575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Flussdiagramm: Zusammenführung 78"/>
          <p:cNvSpPr/>
          <p:nvPr/>
        </p:nvSpPr>
        <p:spPr>
          <a:xfrm>
            <a:off x="7874844" y="2181054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cxnSp>
        <p:nvCxnSpPr>
          <p:cNvPr id="51" name="Gerade Verbindung 50"/>
          <p:cNvCxnSpPr/>
          <p:nvPr/>
        </p:nvCxnSpPr>
        <p:spPr>
          <a:xfrm flipV="1">
            <a:off x="2508485" y="3381709"/>
            <a:ext cx="191307" cy="0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Gerade Verbindung 65"/>
          <p:cNvCxnSpPr/>
          <p:nvPr/>
        </p:nvCxnSpPr>
        <p:spPr>
          <a:xfrm flipV="1">
            <a:off x="2690587" y="3330887"/>
            <a:ext cx="506199" cy="50400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Gerade Verbindung 75"/>
          <p:cNvCxnSpPr/>
          <p:nvPr/>
        </p:nvCxnSpPr>
        <p:spPr>
          <a:xfrm flipV="1">
            <a:off x="3276873" y="3333750"/>
            <a:ext cx="191307" cy="0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Flussdiagramm: Zusammenführung 76"/>
          <p:cNvSpPr/>
          <p:nvPr/>
        </p:nvSpPr>
        <p:spPr>
          <a:xfrm>
            <a:off x="2922166" y="3378200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cxnSp>
        <p:nvCxnSpPr>
          <p:cNvPr id="78" name="Gerade Verbindung 77"/>
          <p:cNvCxnSpPr/>
          <p:nvPr/>
        </p:nvCxnSpPr>
        <p:spPr>
          <a:xfrm flipH="1" flipV="1">
            <a:off x="3172098" y="3153668"/>
            <a:ext cx="22683" cy="172800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Gerade Verbindung 80"/>
          <p:cNvCxnSpPr/>
          <p:nvPr/>
        </p:nvCxnSpPr>
        <p:spPr>
          <a:xfrm>
            <a:off x="6374482" y="6093296"/>
            <a:ext cx="504056" cy="0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Textfeld 81"/>
          <p:cNvSpPr txBox="1"/>
          <p:nvPr/>
        </p:nvSpPr>
        <p:spPr>
          <a:xfrm>
            <a:off x="6884825" y="5965182"/>
            <a:ext cx="25039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/>
              <a:t>7</a:t>
            </a:r>
          </a:p>
        </p:txBody>
      </p:sp>
      <p:cxnSp>
        <p:nvCxnSpPr>
          <p:cNvPr id="83" name="Gerade Verbindung 82"/>
          <p:cNvCxnSpPr/>
          <p:nvPr/>
        </p:nvCxnSpPr>
        <p:spPr>
          <a:xfrm>
            <a:off x="2123728" y="3356992"/>
            <a:ext cx="531248" cy="713282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Gerade Verbindung 85"/>
          <p:cNvCxnSpPr/>
          <p:nvPr/>
        </p:nvCxnSpPr>
        <p:spPr>
          <a:xfrm>
            <a:off x="1554462" y="3062162"/>
            <a:ext cx="578834" cy="302400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Gerade Verbindung 88"/>
          <p:cNvCxnSpPr/>
          <p:nvPr/>
        </p:nvCxnSpPr>
        <p:spPr>
          <a:xfrm flipV="1">
            <a:off x="2055119" y="4066875"/>
            <a:ext cx="611640" cy="324000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Gerade Verbindung 91"/>
          <p:cNvCxnSpPr/>
          <p:nvPr/>
        </p:nvCxnSpPr>
        <p:spPr>
          <a:xfrm flipV="1">
            <a:off x="2017972" y="4380444"/>
            <a:ext cx="47359" cy="136800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Flussdiagramm: Zusammenführung 93"/>
          <p:cNvSpPr/>
          <p:nvPr/>
        </p:nvSpPr>
        <p:spPr>
          <a:xfrm>
            <a:off x="2217212" y="3732372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95" name="Flussdiagramm: Zusammenführung 94"/>
          <p:cNvSpPr/>
          <p:nvPr/>
        </p:nvSpPr>
        <p:spPr>
          <a:xfrm>
            <a:off x="2534300" y="4020404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96" name="Flussdiagramm: Zusammenführung 95"/>
          <p:cNvSpPr/>
          <p:nvPr/>
        </p:nvSpPr>
        <p:spPr>
          <a:xfrm>
            <a:off x="2160544" y="4185076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cxnSp>
        <p:nvCxnSpPr>
          <p:cNvPr id="97" name="Gerade Verbindung 96"/>
          <p:cNvCxnSpPr/>
          <p:nvPr/>
        </p:nvCxnSpPr>
        <p:spPr>
          <a:xfrm>
            <a:off x="6374482" y="6368700"/>
            <a:ext cx="504056" cy="0"/>
          </a:xfrm>
          <a:prstGeom prst="line">
            <a:avLst/>
          </a:prstGeom>
          <a:ln w="28575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Textfeld 97"/>
          <p:cNvSpPr txBox="1"/>
          <p:nvPr/>
        </p:nvSpPr>
        <p:spPr>
          <a:xfrm>
            <a:off x="6878538" y="6246180"/>
            <a:ext cx="25039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/>
              <a:t>8</a:t>
            </a:r>
          </a:p>
        </p:txBody>
      </p:sp>
      <p:cxnSp>
        <p:nvCxnSpPr>
          <p:cNvPr id="99" name="Gerade Verbindung 98"/>
          <p:cNvCxnSpPr/>
          <p:nvPr/>
        </p:nvCxnSpPr>
        <p:spPr>
          <a:xfrm>
            <a:off x="3059832" y="4437112"/>
            <a:ext cx="216024" cy="532304"/>
          </a:xfrm>
          <a:prstGeom prst="line">
            <a:avLst/>
          </a:prstGeom>
          <a:ln w="28575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Gerade Verbindung 102"/>
          <p:cNvCxnSpPr/>
          <p:nvPr/>
        </p:nvCxnSpPr>
        <p:spPr>
          <a:xfrm>
            <a:off x="2987824" y="4077072"/>
            <a:ext cx="72008" cy="316280"/>
          </a:xfrm>
          <a:prstGeom prst="line">
            <a:avLst/>
          </a:prstGeom>
          <a:ln w="28575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Gerade Verbindung 105"/>
          <p:cNvCxnSpPr/>
          <p:nvPr/>
        </p:nvCxnSpPr>
        <p:spPr>
          <a:xfrm flipH="1">
            <a:off x="2987824" y="3645024"/>
            <a:ext cx="144016" cy="388288"/>
          </a:xfrm>
          <a:prstGeom prst="line">
            <a:avLst/>
          </a:prstGeom>
          <a:ln w="28575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Gerade Verbindung 108"/>
          <p:cNvCxnSpPr/>
          <p:nvPr/>
        </p:nvCxnSpPr>
        <p:spPr>
          <a:xfrm flipH="1">
            <a:off x="2673753" y="3936587"/>
            <a:ext cx="296416" cy="207640"/>
          </a:xfrm>
          <a:prstGeom prst="line">
            <a:avLst/>
          </a:prstGeom>
          <a:ln w="28575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Gerade Verbindung 111"/>
          <p:cNvCxnSpPr/>
          <p:nvPr/>
        </p:nvCxnSpPr>
        <p:spPr>
          <a:xfrm flipH="1">
            <a:off x="3149495" y="3356992"/>
            <a:ext cx="270377" cy="240741"/>
          </a:xfrm>
          <a:prstGeom prst="line">
            <a:avLst/>
          </a:prstGeom>
          <a:ln w="28575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Gerade Verbindung 114"/>
          <p:cNvCxnSpPr/>
          <p:nvPr/>
        </p:nvCxnSpPr>
        <p:spPr>
          <a:xfrm flipH="1" flipV="1">
            <a:off x="3455182" y="3339338"/>
            <a:ext cx="684770" cy="17654"/>
          </a:xfrm>
          <a:prstGeom prst="line">
            <a:avLst/>
          </a:prstGeom>
          <a:ln w="28575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Gerade Verbindung 119"/>
          <p:cNvCxnSpPr/>
          <p:nvPr/>
        </p:nvCxnSpPr>
        <p:spPr>
          <a:xfrm flipH="1">
            <a:off x="3772850" y="3372504"/>
            <a:ext cx="8384" cy="252000"/>
          </a:xfrm>
          <a:prstGeom prst="line">
            <a:avLst/>
          </a:prstGeom>
          <a:ln w="180975">
            <a:solidFill>
              <a:srgbClr val="00B05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Gerade Verbindung 123"/>
          <p:cNvCxnSpPr/>
          <p:nvPr/>
        </p:nvCxnSpPr>
        <p:spPr>
          <a:xfrm flipH="1">
            <a:off x="4189387" y="3288515"/>
            <a:ext cx="926898" cy="75539"/>
          </a:xfrm>
          <a:prstGeom prst="line">
            <a:avLst/>
          </a:prstGeom>
          <a:ln w="28575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Gerade Verbindung 128"/>
          <p:cNvCxnSpPr/>
          <p:nvPr/>
        </p:nvCxnSpPr>
        <p:spPr>
          <a:xfrm flipH="1" flipV="1">
            <a:off x="5190092" y="3271786"/>
            <a:ext cx="255208" cy="169486"/>
          </a:xfrm>
          <a:prstGeom prst="line">
            <a:avLst/>
          </a:prstGeom>
          <a:ln w="28575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Gerade Verbindung 131"/>
          <p:cNvCxnSpPr/>
          <p:nvPr/>
        </p:nvCxnSpPr>
        <p:spPr>
          <a:xfrm rot="1260000">
            <a:off x="5324639" y="3418551"/>
            <a:ext cx="15512" cy="208800"/>
          </a:xfrm>
          <a:prstGeom prst="line">
            <a:avLst/>
          </a:prstGeom>
          <a:ln w="111125">
            <a:solidFill>
              <a:srgbClr val="00B05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4" name="Flussdiagramm: Zusammenführung 133"/>
          <p:cNvSpPr/>
          <p:nvPr/>
        </p:nvSpPr>
        <p:spPr>
          <a:xfrm>
            <a:off x="3107123" y="4793621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135" name="Flussdiagramm: Zusammenführung 134"/>
          <p:cNvSpPr/>
          <p:nvPr/>
        </p:nvSpPr>
        <p:spPr>
          <a:xfrm>
            <a:off x="2944064" y="4245805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136" name="Flussdiagramm: Zusammenführung 135"/>
          <p:cNvSpPr/>
          <p:nvPr/>
        </p:nvSpPr>
        <p:spPr>
          <a:xfrm>
            <a:off x="2703323" y="3983878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137" name="Flussdiagramm: Zusammenführung 136"/>
          <p:cNvSpPr/>
          <p:nvPr/>
        </p:nvSpPr>
        <p:spPr>
          <a:xfrm>
            <a:off x="2922878" y="3839862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138" name="Flussdiagramm: Zusammenführung 137"/>
          <p:cNvSpPr/>
          <p:nvPr/>
        </p:nvSpPr>
        <p:spPr>
          <a:xfrm>
            <a:off x="3177743" y="3371116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139" name="Flussdiagramm: Zusammenführung 138"/>
          <p:cNvSpPr/>
          <p:nvPr/>
        </p:nvSpPr>
        <p:spPr>
          <a:xfrm>
            <a:off x="3885087" y="3411345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140" name="Flussdiagramm: Zusammenführung 139"/>
          <p:cNvSpPr/>
          <p:nvPr/>
        </p:nvSpPr>
        <p:spPr>
          <a:xfrm>
            <a:off x="3460101" y="3386628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141" name="Flussdiagramm: Zusammenführung 140"/>
          <p:cNvSpPr/>
          <p:nvPr/>
        </p:nvSpPr>
        <p:spPr>
          <a:xfrm>
            <a:off x="4132890" y="3356992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142" name="Flussdiagramm: Zusammenführung 141"/>
          <p:cNvSpPr/>
          <p:nvPr/>
        </p:nvSpPr>
        <p:spPr>
          <a:xfrm>
            <a:off x="4596717" y="3371116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143" name="Flussdiagramm: Zusammenführung 142"/>
          <p:cNvSpPr/>
          <p:nvPr/>
        </p:nvSpPr>
        <p:spPr>
          <a:xfrm>
            <a:off x="5032296" y="3371116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cxnSp>
        <p:nvCxnSpPr>
          <p:cNvPr id="144" name="Gerade Verbindung 143"/>
          <p:cNvCxnSpPr/>
          <p:nvPr/>
        </p:nvCxnSpPr>
        <p:spPr>
          <a:xfrm>
            <a:off x="7139905" y="6093296"/>
            <a:ext cx="504056" cy="0"/>
          </a:xfrm>
          <a:prstGeom prst="line">
            <a:avLst/>
          </a:prstGeom>
          <a:ln w="28575">
            <a:solidFill>
              <a:srgbClr val="00206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5" name="Textfeld 144"/>
          <p:cNvSpPr txBox="1"/>
          <p:nvPr/>
        </p:nvSpPr>
        <p:spPr>
          <a:xfrm>
            <a:off x="7653028" y="5968330"/>
            <a:ext cx="25039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/>
              <a:t>9</a:t>
            </a:r>
          </a:p>
        </p:txBody>
      </p:sp>
      <p:cxnSp>
        <p:nvCxnSpPr>
          <p:cNvPr id="147" name="Gerade Verbindung 146"/>
          <p:cNvCxnSpPr/>
          <p:nvPr/>
        </p:nvCxnSpPr>
        <p:spPr>
          <a:xfrm>
            <a:off x="5455948" y="3454988"/>
            <a:ext cx="409128" cy="265112"/>
          </a:xfrm>
          <a:prstGeom prst="line">
            <a:avLst/>
          </a:prstGeom>
          <a:ln w="28575">
            <a:solidFill>
              <a:srgbClr val="00206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Gerade Verbindung 152"/>
          <p:cNvCxnSpPr/>
          <p:nvPr/>
        </p:nvCxnSpPr>
        <p:spPr>
          <a:xfrm>
            <a:off x="5927880" y="3750780"/>
            <a:ext cx="648072" cy="179208"/>
          </a:xfrm>
          <a:prstGeom prst="line">
            <a:avLst/>
          </a:prstGeom>
          <a:ln w="28575">
            <a:solidFill>
              <a:srgbClr val="00206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Gerade Verbindung 156"/>
          <p:cNvCxnSpPr/>
          <p:nvPr/>
        </p:nvCxnSpPr>
        <p:spPr>
          <a:xfrm>
            <a:off x="6620348" y="3937568"/>
            <a:ext cx="1018800" cy="64428"/>
          </a:xfrm>
          <a:prstGeom prst="line">
            <a:avLst/>
          </a:prstGeom>
          <a:ln w="28575">
            <a:solidFill>
              <a:srgbClr val="00206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1" name="Flussdiagramm: Zusammenführung 160"/>
          <p:cNvSpPr/>
          <p:nvPr/>
        </p:nvSpPr>
        <p:spPr>
          <a:xfrm>
            <a:off x="5610792" y="3672636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162" name="Flussdiagramm: Zusammenführung 161"/>
          <p:cNvSpPr/>
          <p:nvPr/>
        </p:nvSpPr>
        <p:spPr>
          <a:xfrm>
            <a:off x="6188300" y="3874764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163" name="Flussdiagramm: Zusammenführung 162"/>
          <p:cNvSpPr/>
          <p:nvPr/>
        </p:nvSpPr>
        <p:spPr>
          <a:xfrm>
            <a:off x="7617812" y="3822788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164" name="Flussdiagramm: Zusammenführung 163"/>
          <p:cNvSpPr/>
          <p:nvPr/>
        </p:nvSpPr>
        <p:spPr>
          <a:xfrm>
            <a:off x="7220956" y="3825856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165" name="Flussdiagramm: Zusammenführung 164"/>
          <p:cNvSpPr/>
          <p:nvPr/>
        </p:nvSpPr>
        <p:spPr>
          <a:xfrm>
            <a:off x="6545272" y="3813584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166" name="Flussdiagramm: Zusammenführung 165"/>
          <p:cNvSpPr/>
          <p:nvPr/>
        </p:nvSpPr>
        <p:spPr>
          <a:xfrm>
            <a:off x="5517308" y="3390740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167" name="Minus 166"/>
          <p:cNvSpPr/>
          <p:nvPr/>
        </p:nvSpPr>
        <p:spPr>
          <a:xfrm rot="900000">
            <a:off x="6101709" y="3654228"/>
            <a:ext cx="126475" cy="163324"/>
          </a:xfrm>
          <a:prstGeom prst="mathMinus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            </a:t>
            </a:r>
          </a:p>
        </p:txBody>
      </p:sp>
      <p:sp>
        <p:nvSpPr>
          <p:cNvPr id="168" name="Minus 167"/>
          <p:cNvSpPr/>
          <p:nvPr/>
        </p:nvSpPr>
        <p:spPr>
          <a:xfrm rot="900000">
            <a:off x="5707917" y="3668799"/>
            <a:ext cx="126475" cy="163324"/>
          </a:xfrm>
          <a:prstGeom prst="mathMinus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            </a:t>
            </a:r>
          </a:p>
        </p:txBody>
      </p:sp>
      <p:cxnSp>
        <p:nvCxnSpPr>
          <p:cNvPr id="169" name="Gerade Verbindung 168"/>
          <p:cNvCxnSpPr/>
          <p:nvPr/>
        </p:nvCxnSpPr>
        <p:spPr>
          <a:xfrm>
            <a:off x="7142343" y="6223751"/>
            <a:ext cx="504056" cy="0"/>
          </a:xfrm>
          <a:prstGeom prst="line">
            <a:avLst/>
          </a:prstGeom>
          <a:ln w="28575"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0" name="Textfeld 169"/>
          <p:cNvSpPr txBox="1"/>
          <p:nvPr/>
        </p:nvSpPr>
        <p:spPr>
          <a:xfrm>
            <a:off x="7654856" y="6098532"/>
            <a:ext cx="31611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/>
              <a:t>10</a:t>
            </a:r>
          </a:p>
        </p:txBody>
      </p:sp>
      <p:cxnSp>
        <p:nvCxnSpPr>
          <p:cNvPr id="171" name="Gerade Verbindung 170"/>
          <p:cNvCxnSpPr/>
          <p:nvPr/>
        </p:nvCxnSpPr>
        <p:spPr>
          <a:xfrm>
            <a:off x="4895102" y="2577429"/>
            <a:ext cx="36000" cy="226800"/>
          </a:xfrm>
          <a:prstGeom prst="line">
            <a:avLst/>
          </a:prstGeom>
          <a:ln w="28575"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Gerade Verbindung 174"/>
          <p:cNvCxnSpPr/>
          <p:nvPr/>
        </p:nvCxnSpPr>
        <p:spPr>
          <a:xfrm>
            <a:off x="4924525" y="2797826"/>
            <a:ext cx="252000" cy="407635"/>
          </a:xfrm>
          <a:prstGeom prst="line">
            <a:avLst/>
          </a:prstGeom>
          <a:ln w="28575"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8" name="Flussdiagramm: Zusammenführung 177"/>
          <p:cNvSpPr/>
          <p:nvPr/>
        </p:nvSpPr>
        <p:spPr>
          <a:xfrm>
            <a:off x="4883394" y="2908048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cxnSp>
        <p:nvCxnSpPr>
          <p:cNvPr id="179" name="Gerade Verbindung 178"/>
          <p:cNvCxnSpPr/>
          <p:nvPr/>
        </p:nvCxnSpPr>
        <p:spPr>
          <a:xfrm>
            <a:off x="7141188" y="6367680"/>
            <a:ext cx="504056" cy="0"/>
          </a:xfrm>
          <a:prstGeom prst="line">
            <a:avLst/>
          </a:prstGeom>
          <a:ln w="2857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0" name="Textfeld 179"/>
          <p:cNvSpPr txBox="1"/>
          <p:nvPr/>
        </p:nvSpPr>
        <p:spPr>
          <a:xfrm>
            <a:off x="7657772" y="6238831"/>
            <a:ext cx="31611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/>
              <a:t>11</a:t>
            </a:r>
          </a:p>
        </p:txBody>
      </p:sp>
      <p:cxnSp>
        <p:nvCxnSpPr>
          <p:cNvPr id="181" name="Gerade Verbindung 180"/>
          <p:cNvCxnSpPr/>
          <p:nvPr/>
        </p:nvCxnSpPr>
        <p:spPr>
          <a:xfrm flipV="1">
            <a:off x="3861444" y="3625976"/>
            <a:ext cx="0" cy="558000"/>
          </a:xfrm>
          <a:prstGeom prst="line">
            <a:avLst/>
          </a:prstGeom>
          <a:ln w="2857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Gerade Verbindung 182"/>
          <p:cNvCxnSpPr/>
          <p:nvPr/>
        </p:nvCxnSpPr>
        <p:spPr>
          <a:xfrm flipH="1" flipV="1">
            <a:off x="3859063" y="4175849"/>
            <a:ext cx="208800" cy="172800"/>
          </a:xfrm>
          <a:prstGeom prst="line">
            <a:avLst/>
          </a:prstGeom>
          <a:ln w="2857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6" name="Flussdiagramm: Zusammenführung 185"/>
          <p:cNvSpPr/>
          <p:nvPr/>
        </p:nvSpPr>
        <p:spPr>
          <a:xfrm>
            <a:off x="3755524" y="3902103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cxnSp>
        <p:nvCxnSpPr>
          <p:cNvPr id="187" name="Gerade Verbindung 186"/>
          <p:cNvCxnSpPr/>
          <p:nvPr/>
        </p:nvCxnSpPr>
        <p:spPr>
          <a:xfrm>
            <a:off x="7105928" y="5486168"/>
            <a:ext cx="504056" cy="0"/>
          </a:xfrm>
          <a:prstGeom prst="line">
            <a:avLst/>
          </a:prstGeom>
          <a:ln w="285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8" name="Textfeld 187"/>
          <p:cNvSpPr txBox="1"/>
          <p:nvPr/>
        </p:nvSpPr>
        <p:spPr>
          <a:xfrm>
            <a:off x="7606216" y="5366392"/>
            <a:ext cx="31611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/>
              <a:t>12</a:t>
            </a:r>
          </a:p>
        </p:txBody>
      </p:sp>
      <p:cxnSp>
        <p:nvCxnSpPr>
          <p:cNvPr id="189" name="Gerade Verbindung 188"/>
          <p:cNvCxnSpPr/>
          <p:nvPr/>
        </p:nvCxnSpPr>
        <p:spPr>
          <a:xfrm flipV="1">
            <a:off x="5414328" y="3032325"/>
            <a:ext cx="720080" cy="216024"/>
          </a:xfrm>
          <a:prstGeom prst="line">
            <a:avLst/>
          </a:prstGeom>
          <a:ln w="285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1" name="Gerade Verbindung 190"/>
          <p:cNvCxnSpPr/>
          <p:nvPr/>
        </p:nvCxnSpPr>
        <p:spPr>
          <a:xfrm flipV="1">
            <a:off x="6133146" y="2961579"/>
            <a:ext cx="792088" cy="72008"/>
          </a:xfrm>
          <a:prstGeom prst="line">
            <a:avLst/>
          </a:prstGeom>
          <a:ln w="285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Gerade Verbindung 192"/>
          <p:cNvCxnSpPr/>
          <p:nvPr/>
        </p:nvCxnSpPr>
        <p:spPr>
          <a:xfrm flipV="1">
            <a:off x="6919792" y="2638371"/>
            <a:ext cx="676800" cy="324000"/>
          </a:xfrm>
          <a:prstGeom prst="line">
            <a:avLst/>
          </a:prstGeom>
          <a:ln w="285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6" name="Gerade Verbindung 195"/>
          <p:cNvCxnSpPr/>
          <p:nvPr/>
        </p:nvCxnSpPr>
        <p:spPr>
          <a:xfrm flipH="1" flipV="1">
            <a:off x="7713619" y="2639436"/>
            <a:ext cx="135376" cy="710237"/>
          </a:xfrm>
          <a:prstGeom prst="line">
            <a:avLst/>
          </a:prstGeom>
          <a:ln w="285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8" name="Gerade Verbindung 197"/>
          <p:cNvCxnSpPr/>
          <p:nvPr/>
        </p:nvCxnSpPr>
        <p:spPr>
          <a:xfrm flipV="1">
            <a:off x="7729467" y="3346108"/>
            <a:ext cx="118800" cy="568800"/>
          </a:xfrm>
          <a:prstGeom prst="line">
            <a:avLst/>
          </a:prstGeom>
          <a:ln w="285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1" name="Flussdiagramm: Zusammenführung 200"/>
          <p:cNvSpPr/>
          <p:nvPr/>
        </p:nvSpPr>
        <p:spPr>
          <a:xfrm>
            <a:off x="5987868" y="3091990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202" name="Flussdiagramm: Zusammenführung 201"/>
          <p:cNvSpPr/>
          <p:nvPr/>
        </p:nvSpPr>
        <p:spPr>
          <a:xfrm>
            <a:off x="6516216" y="3040488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203" name="Flussdiagramm: Zusammenführung 202"/>
          <p:cNvSpPr/>
          <p:nvPr/>
        </p:nvSpPr>
        <p:spPr>
          <a:xfrm>
            <a:off x="7135816" y="2930386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204" name="Flussdiagramm: Zusammenführung 203"/>
          <p:cNvSpPr/>
          <p:nvPr/>
        </p:nvSpPr>
        <p:spPr>
          <a:xfrm>
            <a:off x="7607220" y="2696577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205" name="Flussdiagramm: Zusammenführung 204"/>
          <p:cNvSpPr/>
          <p:nvPr/>
        </p:nvSpPr>
        <p:spPr>
          <a:xfrm>
            <a:off x="7679228" y="3249611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cxnSp>
        <p:nvCxnSpPr>
          <p:cNvPr id="206" name="Gerade Verbindung 205"/>
          <p:cNvCxnSpPr/>
          <p:nvPr/>
        </p:nvCxnSpPr>
        <p:spPr>
          <a:xfrm>
            <a:off x="7092280" y="5617818"/>
            <a:ext cx="504056" cy="0"/>
          </a:xfrm>
          <a:prstGeom prst="line">
            <a:avLst/>
          </a:prstGeom>
          <a:ln w="28575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7" name="Textfeld 206"/>
          <p:cNvSpPr txBox="1"/>
          <p:nvPr/>
        </p:nvSpPr>
        <p:spPr>
          <a:xfrm>
            <a:off x="7605862" y="5491798"/>
            <a:ext cx="31611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/>
              <a:t>13</a:t>
            </a:r>
          </a:p>
        </p:txBody>
      </p:sp>
      <p:cxnSp>
        <p:nvCxnSpPr>
          <p:cNvPr id="208" name="Gerade Verbindung 207"/>
          <p:cNvCxnSpPr/>
          <p:nvPr/>
        </p:nvCxnSpPr>
        <p:spPr>
          <a:xfrm>
            <a:off x="5201020" y="2555378"/>
            <a:ext cx="151200" cy="801614"/>
          </a:xfrm>
          <a:prstGeom prst="line">
            <a:avLst/>
          </a:prstGeom>
          <a:ln w="28575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3" name="Flussdiagramm: Zusammenführung 212"/>
          <p:cNvSpPr/>
          <p:nvPr/>
        </p:nvSpPr>
        <p:spPr>
          <a:xfrm>
            <a:off x="5210548" y="3152873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cxnSp>
        <p:nvCxnSpPr>
          <p:cNvPr id="214" name="Gerade Verbindung 213"/>
          <p:cNvCxnSpPr/>
          <p:nvPr/>
        </p:nvCxnSpPr>
        <p:spPr>
          <a:xfrm>
            <a:off x="635312" y="2498834"/>
            <a:ext cx="1800200" cy="864096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8" name="Flussdiagramm: Zusammenführung 217"/>
          <p:cNvSpPr/>
          <p:nvPr/>
        </p:nvSpPr>
        <p:spPr>
          <a:xfrm>
            <a:off x="2369612" y="3394263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219" name="Flussdiagramm: Zusammenführung 218"/>
          <p:cNvSpPr/>
          <p:nvPr/>
        </p:nvSpPr>
        <p:spPr>
          <a:xfrm>
            <a:off x="1890394" y="3166933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220" name="Flussdiagramm: Zusammenführung 219"/>
          <p:cNvSpPr/>
          <p:nvPr/>
        </p:nvSpPr>
        <p:spPr>
          <a:xfrm>
            <a:off x="1415188" y="2916289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221" name="Flussdiagramm: Zusammenführung 220"/>
          <p:cNvSpPr/>
          <p:nvPr/>
        </p:nvSpPr>
        <p:spPr>
          <a:xfrm>
            <a:off x="669143" y="2556132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222" name="Textfeld 221"/>
          <p:cNvSpPr txBox="1"/>
          <p:nvPr/>
        </p:nvSpPr>
        <p:spPr>
          <a:xfrm>
            <a:off x="1763688" y="6309320"/>
            <a:ext cx="283763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/>
              <a:t>gestrichelte Linien = Gehwege an L 145 und K 2072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Gerade Verbindung 4"/>
          <p:cNvCxnSpPr/>
          <p:nvPr/>
        </p:nvCxnSpPr>
        <p:spPr>
          <a:xfrm>
            <a:off x="2846613" y="5034694"/>
            <a:ext cx="5810400" cy="10800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Flussdiagramm: Zusammenführung 5"/>
          <p:cNvSpPr/>
          <p:nvPr/>
        </p:nvSpPr>
        <p:spPr>
          <a:xfrm>
            <a:off x="3130544" y="4900389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cxnSp>
        <p:nvCxnSpPr>
          <p:cNvPr id="7" name="Gerade Verbindung 6"/>
          <p:cNvCxnSpPr/>
          <p:nvPr/>
        </p:nvCxnSpPr>
        <p:spPr>
          <a:xfrm flipV="1">
            <a:off x="2842300" y="4992034"/>
            <a:ext cx="72000" cy="54000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Gerade Verbindung 7"/>
          <p:cNvCxnSpPr/>
          <p:nvPr/>
        </p:nvCxnSpPr>
        <p:spPr>
          <a:xfrm flipV="1">
            <a:off x="2915816" y="4855945"/>
            <a:ext cx="0" cy="144016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Gerade Verbindung 8"/>
          <p:cNvCxnSpPr/>
          <p:nvPr/>
        </p:nvCxnSpPr>
        <p:spPr>
          <a:xfrm>
            <a:off x="2870238" y="4797151"/>
            <a:ext cx="48221" cy="72009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Gerade Verbindung 9"/>
          <p:cNvCxnSpPr/>
          <p:nvPr/>
        </p:nvCxnSpPr>
        <p:spPr>
          <a:xfrm>
            <a:off x="2733452" y="4805405"/>
            <a:ext cx="144000" cy="0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Gerade Verbindung 10"/>
          <p:cNvCxnSpPr/>
          <p:nvPr/>
        </p:nvCxnSpPr>
        <p:spPr>
          <a:xfrm flipH="1">
            <a:off x="2905244" y="4809720"/>
            <a:ext cx="45123" cy="35006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Gerade Verbindung 13"/>
          <p:cNvCxnSpPr/>
          <p:nvPr/>
        </p:nvCxnSpPr>
        <p:spPr>
          <a:xfrm>
            <a:off x="4913822" y="6303334"/>
            <a:ext cx="504056" cy="0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feld 14"/>
          <p:cNvSpPr txBox="1"/>
          <p:nvPr/>
        </p:nvSpPr>
        <p:spPr>
          <a:xfrm>
            <a:off x="5417358" y="6189034"/>
            <a:ext cx="121700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/>
              <a:t>2 </a:t>
            </a:r>
            <a:r>
              <a:rPr lang="de-DE" sz="600" dirty="0"/>
              <a:t>(siehe auch andere Übersicht)</a:t>
            </a:r>
            <a:endParaRPr lang="de-DE" sz="800" dirty="0"/>
          </a:p>
        </p:txBody>
      </p:sp>
      <p:cxnSp>
        <p:nvCxnSpPr>
          <p:cNvPr id="12" name="Gerade Verbindung 11"/>
          <p:cNvCxnSpPr/>
          <p:nvPr/>
        </p:nvCxnSpPr>
        <p:spPr>
          <a:xfrm>
            <a:off x="6660232" y="6302496"/>
            <a:ext cx="504056" cy="0"/>
          </a:xfrm>
          <a:prstGeom prst="line">
            <a:avLst/>
          </a:prstGeom>
          <a:ln w="285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feld 15"/>
          <p:cNvSpPr txBox="1"/>
          <p:nvPr/>
        </p:nvSpPr>
        <p:spPr>
          <a:xfrm>
            <a:off x="7171424" y="6193467"/>
            <a:ext cx="31611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/>
              <a:t>14</a:t>
            </a:r>
            <a:endParaRPr lang="de-DE" sz="800" dirty="0"/>
          </a:p>
        </p:txBody>
      </p:sp>
      <p:cxnSp>
        <p:nvCxnSpPr>
          <p:cNvPr id="17" name="Gerade Verbindung 16"/>
          <p:cNvCxnSpPr/>
          <p:nvPr/>
        </p:nvCxnSpPr>
        <p:spPr>
          <a:xfrm flipV="1">
            <a:off x="720384" y="2627708"/>
            <a:ext cx="576064" cy="201600"/>
          </a:xfrm>
          <a:prstGeom prst="line">
            <a:avLst/>
          </a:prstGeom>
          <a:ln w="285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3" name="Gerade Verbindung 2"/>
          <p:cNvCxnSpPr/>
          <p:nvPr/>
        </p:nvCxnSpPr>
        <p:spPr>
          <a:xfrm>
            <a:off x="4912482" y="6250321"/>
            <a:ext cx="504056" cy="0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feld 3"/>
          <p:cNvSpPr txBox="1"/>
          <p:nvPr/>
        </p:nvSpPr>
        <p:spPr>
          <a:xfrm>
            <a:off x="5399167" y="6123300"/>
            <a:ext cx="25039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/>
              <a:t>6</a:t>
            </a:r>
          </a:p>
        </p:txBody>
      </p:sp>
      <p:cxnSp>
        <p:nvCxnSpPr>
          <p:cNvPr id="6" name="Gerade Verbindung 5"/>
          <p:cNvCxnSpPr/>
          <p:nvPr/>
        </p:nvCxnSpPr>
        <p:spPr>
          <a:xfrm flipV="1">
            <a:off x="691519" y="532778"/>
            <a:ext cx="6742800" cy="648072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93</Words>
  <Application>Microsoft Office PowerPoint</Application>
  <PresentationFormat>Bildschirmpräsentation (4:3)</PresentationFormat>
  <Paragraphs>37</Paragraphs>
  <Slides>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7" baseType="lpstr">
      <vt:lpstr>Arial</vt:lpstr>
      <vt:lpstr>Calibri</vt:lpstr>
      <vt:lpstr>Larissa-Design</vt:lpstr>
      <vt:lpstr>PowerPoint-Präsentation</vt:lpstr>
      <vt:lpstr>PowerPoint-Präsentation</vt:lpstr>
      <vt:lpstr>PowerPoint-Präsentation</vt:lpstr>
      <vt:lpstr>PowerPoint-Präsentation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Carsten Hübner</dc:creator>
  <cp:lastModifiedBy>Hübner, Carsten</cp:lastModifiedBy>
  <cp:revision>66</cp:revision>
  <cp:lastPrinted>2020-07-27T09:16:45Z</cp:lastPrinted>
  <dcterms:created xsi:type="dcterms:W3CDTF">2018-12-20T09:36:33Z</dcterms:created>
  <dcterms:modified xsi:type="dcterms:W3CDTF">2020-07-27T09:40:15Z</dcterms:modified>
</cp:coreProperties>
</file>